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110" d="100"/>
          <a:sy n="110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01000" cy="936104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CCGM9025P-X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 smtClean="0">
                <a:latin typeface="Arial" charset="0"/>
              </a:rPr>
              <a:t>stojící kombinovaný sporák šíře 90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96,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displej, 5 hořáků, Wok,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smaltované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podpěry, multifunkční trouba (pravý horký vzduch), drátěné pojezdy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(l) 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	</a:t>
            </a:r>
            <a:r>
              <a:rPr lang="cs-CZ" altLang="cs-CZ" sz="800" dirty="0" smtClean="0">
                <a:latin typeface="Arial" charset="0"/>
              </a:rPr>
              <a:t>96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Energetická </a:t>
            </a:r>
            <a:r>
              <a:rPr lang="cs-CZ" altLang="cs-CZ" sz="800" dirty="0">
                <a:latin typeface="Arial" charset="0"/>
              </a:rPr>
              <a:t>třída	</a:t>
            </a:r>
            <a:r>
              <a:rPr lang="cs-CZ" altLang="cs-CZ" sz="800" dirty="0" smtClean="0">
                <a:latin typeface="Arial" charset="0"/>
              </a:rPr>
              <a:t>		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Statický program (kWh</a:t>
            </a:r>
            <a:r>
              <a:rPr lang="cs-CZ" altLang="cs-CZ" sz="800" dirty="0">
                <a:latin typeface="Arial" charset="0"/>
              </a:rPr>
              <a:t>) </a:t>
            </a:r>
            <a:r>
              <a:rPr lang="cs-CZ" altLang="cs-CZ" sz="800" dirty="0" smtClean="0">
                <a:latin typeface="Arial" charset="0"/>
              </a:rPr>
              <a:t>		1,03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</a:t>
            </a:r>
            <a:r>
              <a:rPr lang="cs-CZ" altLang="cs-CZ" sz="800" dirty="0" smtClean="0">
                <a:latin typeface="Arial" charset="0"/>
              </a:rPr>
              <a:t>. Nucená ventilace (kWh</a:t>
            </a:r>
            <a:r>
              <a:rPr lang="cs-CZ" altLang="cs-CZ" sz="800" dirty="0">
                <a:latin typeface="Arial" charset="0"/>
              </a:rPr>
              <a:t>) </a:t>
            </a:r>
            <a:r>
              <a:rPr lang="cs-CZ" altLang="cs-CZ" sz="800" dirty="0" smtClean="0">
                <a:latin typeface="Arial" charset="0"/>
              </a:rPr>
              <a:t>	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1,00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Celkový příkon (W)			</a:t>
            </a:r>
            <a:r>
              <a:rPr lang="cs-CZ" altLang="cs-CZ" sz="800" dirty="0" smtClean="0">
                <a:latin typeface="Arial" charset="0"/>
              </a:rPr>
              <a:t>3600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Trouba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Elektrická multifunkční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Počet programů </a:t>
            </a:r>
            <a:r>
              <a:rPr lang="cs-CZ" altLang="cs-CZ" sz="800" dirty="0" smtClean="0">
                <a:latin typeface="Arial" charset="0"/>
              </a:rPr>
              <a:t>8 </a:t>
            </a:r>
            <a:r>
              <a:rPr lang="cs-CZ" altLang="cs-CZ" sz="800" dirty="0">
                <a:latin typeface="Arial" charset="0"/>
              </a:rPr>
              <a:t>+ světlo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Statický, Spodní ohřev, </a:t>
            </a:r>
            <a:r>
              <a:rPr lang="cs-CZ" altLang="cs-CZ" sz="800" dirty="0" smtClean="0">
                <a:latin typeface="Arial" charset="0"/>
              </a:rPr>
              <a:t>Horní ohřev, </a:t>
            </a:r>
            <a:r>
              <a:rPr lang="cs-CZ" altLang="cs-CZ" sz="800" b="1" dirty="0">
                <a:latin typeface="Arial" charset="0"/>
              </a:rPr>
              <a:t>Multifunkční (kruhové topné těleso + ventilátor)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Gril</a:t>
            </a:r>
            <a:r>
              <a:rPr lang="cs-CZ" altLang="cs-CZ" sz="800" dirty="0" smtClean="0">
                <a:latin typeface="Arial" charset="0"/>
              </a:rPr>
              <a:t>, Super Gril, Gril + </a:t>
            </a:r>
            <a:r>
              <a:rPr lang="cs-CZ" altLang="cs-CZ" sz="800" dirty="0" smtClean="0">
                <a:latin typeface="Arial" charset="0"/>
              </a:rPr>
              <a:t>ventilátor, Rozmrazování</a:t>
            </a:r>
            <a:r>
              <a:rPr lang="cs-CZ" altLang="cs-CZ" sz="800" dirty="0" smtClean="0">
                <a:latin typeface="Arial" charset="0"/>
              </a:rPr>
              <a:t>, Světlo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Elektronický termostat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Programátor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Elektronická minutka s odloženým startem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Digitální displej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Otočné knoflíky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Varná deska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5 plynových hořáků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1x </a:t>
            </a:r>
            <a:r>
              <a:rPr lang="cs-CZ" altLang="cs-CZ" sz="800" dirty="0" smtClean="0">
                <a:latin typeface="Arial" charset="0"/>
              </a:rPr>
              <a:t>Rychlý </a:t>
            </a:r>
            <a:r>
              <a:rPr lang="cs-CZ" altLang="cs-CZ" sz="800" dirty="0" smtClean="0">
                <a:latin typeface="Arial" charset="0"/>
              </a:rPr>
              <a:t>2,9 </a:t>
            </a:r>
            <a:r>
              <a:rPr lang="cs-CZ" altLang="cs-CZ" sz="800" dirty="0">
                <a:latin typeface="Arial" charset="0"/>
              </a:rPr>
              <a:t>kW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1x Pomocný </a:t>
            </a:r>
            <a:r>
              <a:rPr lang="cs-CZ" altLang="cs-CZ" sz="800" dirty="0" smtClean="0">
                <a:latin typeface="Arial" charset="0"/>
              </a:rPr>
              <a:t>0,95 </a:t>
            </a:r>
            <a:r>
              <a:rPr lang="cs-CZ" altLang="cs-CZ" sz="800" dirty="0">
                <a:latin typeface="Arial" charset="0"/>
              </a:rPr>
              <a:t>kW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2x Střední </a:t>
            </a:r>
            <a:r>
              <a:rPr lang="cs-CZ" altLang="cs-CZ" sz="800" dirty="0" smtClean="0">
                <a:latin typeface="Arial" charset="0"/>
              </a:rPr>
              <a:t>1,7 </a:t>
            </a:r>
            <a:r>
              <a:rPr lang="cs-CZ" altLang="cs-CZ" sz="800" dirty="0" smtClean="0">
                <a:latin typeface="Arial" charset="0"/>
              </a:rPr>
              <a:t>kW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1x Wok </a:t>
            </a:r>
            <a:r>
              <a:rPr lang="cs-CZ" altLang="cs-CZ" sz="800" b="1" dirty="0" smtClean="0">
                <a:latin typeface="Arial" charset="0"/>
              </a:rPr>
              <a:t>3,5 </a:t>
            </a:r>
            <a:r>
              <a:rPr lang="cs-CZ" altLang="cs-CZ" sz="800" b="1" dirty="0" smtClean="0">
                <a:latin typeface="Arial" charset="0"/>
              </a:rPr>
              <a:t>kW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Elektrické zapalování v knoflíku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Smaltované </a:t>
            </a:r>
            <a:r>
              <a:rPr lang="cs-CZ" altLang="cs-CZ" sz="800" dirty="0" smtClean="0">
                <a:latin typeface="Arial" charset="0"/>
              </a:rPr>
              <a:t>podpěry </a:t>
            </a:r>
            <a:r>
              <a:rPr lang="cs-CZ" altLang="cs-CZ" sz="800" dirty="0" smtClean="0">
                <a:latin typeface="Arial" charset="0"/>
              </a:rPr>
              <a:t>hrnců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2 </a:t>
            </a:r>
            <a:r>
              <a:rPr lang="cs-CZ" altLang="cs-CZ" sz="800" dirty="0">
                <a:latin typeface="Arial" charset="0"/>
              </a:rPr>
              <a:t>bezpečnostní </a:t>
            </a:r>
            <a:r>
              <a:rPr lang="cs-CZ" altLang="cs-CZ" sz="800" dirty="0" smtClean="0">
                <a:latin typeface="Arial" charset="0"/>
              </a:rPr>
              <a:t>skla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Tangenciální ochlazování trouby a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Bezpečnostní pojistky plynu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Celoskleněná dvířka pro snadné čištění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Osvětlení žárovkou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Boční drátěné pojezdy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Polohovatelné nožičky </a:t>
            </a:r>
            <a:r>
              <a:rPr lang="cs-CZ" altLang="cs-CZ" sz="800" dirty="0" smtClean="0">
                <a:latin typeface="Arial" charset="0"/>
              </a:rPr>
              <a:t>(40 mm)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Výklopná přihrádka na plechy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Tryskly na zemní plyn a LPG jsou součástí výrobku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Příslušenství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</a:t>
            </a:r>
            <a:r>
              <a:rPr lang="cs-CZ" altLang="cs-CZ" sz="800" dirty="0" smtClean="0">
                <a:latin typeface="Arial" charset="0"/>
              </a:rPr>
              <a:t>x plech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1x </a:t>
            </a:r>
            <a:r>
              <a:rPr lang="cs-CZ" altLang="cs-CZ" sz="800" dirty="0" smtClean="0">
                <a:latin typeface="Arial" charset="0"/>
              </a:rPr>
              <a:t>rošt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285293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snadné vedení plechů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92902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Multifunkční program –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Pravý horký vzduch 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188041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pečících programů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422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788024" y="438659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Ochlazování trouby a dvířek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01317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788024" y="5229200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pečící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rošt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580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0032" y="604277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plech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33002027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8016361994300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Provedení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Nerez 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787 x 898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675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70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881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955x 675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72,6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9" t="-12697" r="-13618" b="-12968"/>
          <a:stretch/>
        </p:blipFill>
        <p:spPr>
          <a:xfrm>
            <a:off x="4067944" y="5013176"/>
            <a:ext cx="720000" cy="712615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80526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-1667" r="-3667"/>
          <a:stretch/>
        </p:blipFill>
        <p:spPr>
          <a:xfrm>
            <a:off x="4067944" y="4221088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1" name="Obrázek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052736"/>
            <a:ext cx="612000" cy="612000"/>
          </a:xfrm>
          <a:prstGeom prst="rect">
            <a:avLst/>
          </a:prstGeom>
        </p:spPr>
      </p:pic>
      <p:sp>
        <p:nvSpPr>
          <p:cNvPr id="53" name="Ovál 52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788024" y="354339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Vysoce výkonný hořák Wok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8" name="Vývojový diagram: spojnice 7"/>
          <p:cNvSpPr/>
          <p:nvPr/>
        </p:nvSpPr>
        <p:spPr>
          <a:xfrm>
            <a:off x="4067944" y="2636912"/>
            <a:ext cx="720000" cy="720000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67944" y="263691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Boční drátěné pojezdy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52736"/>
            <a:ext cx="720000" cy="720000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08720"/>
            <a:ext cx="684000" cy="683996"/>
          </a:xfrm>
          <a:prstGeom prst="rect">
            <a:avLst/>
          </a:prstGeom>
          <a:ln>
            <a:noFill/>
          </a:ln>
        </p:spPr>
      </p:pic>
      <p:pic>
        <p:nvPicPr>
          <p:cNvPr id="49" name="Obrázek 4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r="34696" b="50887"/>
          <a:stretch/>
        </p:blipFill>
        <p:spPr>
          <a:xfrm>
            <a:off x="4067944" y="1487730"/>
            <a:ext cx="446684" cy="274195"/>
          </a:xfrm>
          <a:prstGeom prst="rect">
            <a:avLst/>
          </a:prstGeom>
          <a:ln>
            <a:noFill/>
          </a:ln>
        </p:spPr>
      </p:pic>
      <p:sp>
        <p:nvSpPr>
          <p:cNvPr id="11" name="TextovéPole 10"/>
          <p:cNvSpPr txBox="1"/>
          <p:nvPr/>
        </p:nvSpPr>
        <p:spPr>
          <a:xfrm>
            <a:off x="7812360" y="1052736"/>
            <a:ext cx="5040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96</a:t>
            </a:r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90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 t="6811" r="12122" b="8186"/>
          <a:stretch/>
        </p:blipFill>
        <p:spPr>
          <a:xfrm>
            <a:off x="5991236" y="1914675"/>
            <a:ext cx="2541204" cy="28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71</Words>
  <Application>Microsoft Office PowerPoint</Application>
  <PresentationFormat>Předvádění na obrazovce (4:3)</PresentationFormat>
  <Paragraphs>67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114</cp:revision>
  <cp:lastPrinted>2016-05-05T10:40:20Z</cp:lastPrinted>
  <dcterms:created xsi:type="dcterms:W3CDTF">2015-07-16T11:02:07Z</dcterms:created>
  <dcterms:modified xsi:type="dcterms:W3CDTF">2019-07-29T14:47:08Z</dcterms:modified>
</cp:coreProperties>
</file>